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embeddedFontLst>
    <p:embeddedFont>
      <p:font typeface="Roboto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regular.fntdata"/><Relationship Id="rId47" Type="http://schemas.openxmlformats.org/officeDocument/2006/relationships/slide" Target="slides/slide42.xml"/><Relationship Id="rId49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boldItalic.fntdata"/><Relationship Id="rId50" Type="http://schemas.openxmlformats.org/officeDocument/2006/relationships/font" Target="fonts/Robo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q-Vbe4ZqRak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q-Vbe4ZqRak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d2b6da20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d2b6da20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https://www.youtube.com/watch?v=q-Vbe4ZqRak</a:t>
            </a:r>
            <a:r>
              <a:rPr lang="en"/>
              <a:t>  bridge collapse colombia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d75ddff4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d75ddff4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d2b6da20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d2b6da20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51e488b1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51e488b1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cb0e7e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cb0e7e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d75ddff4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d75ddff4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51e488b12_0_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551e488b12_0_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490f0b3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490f0b3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d75ddff4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d75ddff4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d75ddff4a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d75ddff4a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d2b6da201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d2b6da201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d75ddff4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d75ddff4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4cb0e7e2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54cb0e7e2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4cb0e7e2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54cb0e7e2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51e488b12_0_10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551e488b12_0_10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0c9bec8a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0c9bec8a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5490f0b31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5490f0b31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54cb0e7e2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54cb0e7e2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cb0e7e2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cb0e7e2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546e4f28a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546e4f28a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overestimation when we compute a bound on the range of X^2 as X · X is due to the phenomenon of interval dependency. Namely, if we assume x is an unknown number known to lie in the interval X, then, when we form the product x ·x, the x in the second factor, although known only to lie in X must be the same as the x in the first factor, whereas, in the definition of the interval product X ·X, it is assumed that the values in the first factor and the values in the second factor vary independently.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46e4f28a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46e4f28a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overestimation when we compute a bound on the range of X^2 as X · X is due to the phenomenon of interval dependency. Namely, if we assume x is an unknown number known to lie in the interval X, then, when we form the product x ·x, the x in the second factor, although known only to lie in X must be the same as the x in the first factor, whereas, in the definition of the interval product X ·X, it is assumed that the values in the first factor and the values in the second factor vary independently.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d75ddff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d75ddff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46e4f28a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46e4f28a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a real valued function f(x) satisties an ordinary Lipschitz condition in X0,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|f(x) - f(y) | &lt;= L |x-y| for x,y in X_0,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the united extension of f is a Lipschitz interval extension in X0.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Proof: the function f is necessarily continuous. The interval (or interval vector) X0 is compact. , Thus, w(f (X)) = |f (x1) − f (x2)| for some x1, x2 ∈ X ⊆ X0. But |x1 − x2| ≤ w(X); therefore, w(f (X)) ≤ Lw(X) for X ⊆ X0.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46e4f28a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46e4f28a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54cb0e7e2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54cb0e7e2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54cb0e7e2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54cb0e7e2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546e4f28a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546e4f28a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546e4f28a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546e4f28a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546e4f28a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546e4f28a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46e4f28ad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46e4f28a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546e4f28ad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546e4f28a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5490f0b31e_0_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5490f0b31e_0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d2b6da2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d2b6da2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Picture caption: </a:t>
            </a:r>
            <a:r>
              <a:rPr lang="en" sz="1800">
                <a:solidFill>
                  <a:srgbClr val="121212"/>
                </a:solidFill>
              </a:rPr>
              <a:t>A 2,500% budget overrun: the story of the Bay Bridge's dramatic cost inflation from $250M to $6.5B</a:t>
            </a:r>
            <a:endParaRPr sz="1800">
              <a:solidFill>
                <a:srgbClr val="12121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https://archinect.com/news/article/139035988/a-2-500-budget-overrun-the-story-of-the-bay-bridge-s-dramatic-cost-inflation-from-250m-to-6-5b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601cf4947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601cf4947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5490f0b31e_0_9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5490f0b31e_0_9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50c9bec8a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50c9bec8a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d2b6da20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d2b6da20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Picture caption: </a:t>
            </a:r>
            <a:r>
              <a:rPr lang="en" sz="1800">
                <a:solidFill>
                  <a:srgbClr val="121212"/>
                </a:solidFill>
              </a:rPr>
              <a:t>A 2,500% budget overrun: the story of the Bay Bridge's dramatic cost inflation from $250M to $6.5B</a:t>
            </a:r>
            <a:endParaRPr sz="1800">
              <a:solidFill>
                <a:srgbClr val="12121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https://archinect.com/news/article/139035988/a-2-500-budget-overrun-the-story-of-the-bay-bridge-s-dramatic-cost-inflation-from-250m-to-6-5b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d2b6da201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d2b6da20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Picture caption: </a:t>
            </a:r>
            <a:r>
              <a:rPr lang="en" sz="1800">
                <a:solidFill>
                  <a:srgbClr val="121212"/>
                </a:solidFill>
              </a:rPr>
              <a:t>A 2,500% budget overrun: the story of the Bay Bridge's dramatic cost inflation from $250M to $6.5B</a:t>
            </a:r>
            <a:endParaRPr sz="1800">
              <a:solidFill>
                <a:srgbClr val="12121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https://archinect.com/news/article/139035988/a-2-500-budget-overrun-the-story-of-the-bay-bridge-s-dramatic-cost-inflation-from-250m-to-6-5b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d2b6da201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d2b6da201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d75ddff4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d75ddff4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d2b6da20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d2b6da20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https://www.youtube.com/watch?v=q-Vbe4ZqRak</a:t>
            </a:r>
            <a:r>
              <a:rPr lang="en"/>
              <a:t>  bridge collapse colombia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496375"/>
            <a:ext cx="1530451" cy="64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" name="Google Shape;5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496375"/>
            <a:ext cx="1530451" cy="64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" name="Google Shape;60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496375"/>
            <a:ext cx="1530451" cy="64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496375"/>
            <a:ext cx="1530451" cy="64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" name="Google Shape;2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496375"/>
            <a:ext cx="1530451" cy="64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" name="Google Shape;2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496375"/>
            <a:ext cx="1530451" cy="64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496375"/>
            <a:ext cx="1530451" cy="64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" name="Google Shape;3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496375"/>
            <a:ext cx="1530451" cy="64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496375"/>
            <a:ext cx="1530451" cy="64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" name="Google Shape;4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496375"/>
            <a:ext cx="1530451" cy="64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" name="Google Shape;5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496375"/>
            <a:ext cx="1530451" cy="64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docs.google.com/presentation/d/1Y2H5eJqDVvDArjeUS9wc88tSl__WpKloadji_mRz8cc/edit?usp=sharing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Relationship Id="rId4" Type="http://schemas.openxmlformats.org/officeDocument/2006/relationships/image" Target="../media/image17.jpg"/><Relationship Id="rId5" Type="http://schemas.openxmlformats.org/officeDocument/2006/relationships/image" Target="../media/image13.png"/><Relationship Id="rId6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5" Type="http://schemas.openxmlformats.org/officeDocument/2006/relationships/image" Target="../media/image31.png"/><Relationship Id="rId6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Relationship Id="rId4" Type="http://schemas.openxmlformats.org/officeDocument/2006/relationships/image" Target="../media/image28.png"/><Relationship Id="rId5" Type="http://schemas.openxmlformats.org/officeDocument/2006/relationships/image" Target="../media/image42.png"/><Relationship Id="rId6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Relationship Id="rId4" Type="http://schemas.openxmlformats.org/officeDocument/2006/relationships/image" Target="../media/image36.gif"/><Relationship Id="rId5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u="sng">
                <a:solidFill>
                  <a:schemeClr val="hlink"/>
                </a:solidFill>
                <a:hlinkClick r:id="rId3"/>
              </a:rPr>
              <a:t>Deep Interval Neural Network in Computational Solid Mechanics</a:t>
            </a:r>
            <a:endParaRPr i="1" sz="4000"/>
          </a:p>
        </p:txBody>
      </p:sp>
      <p:sp>
        <p:nvSpPr>
          <p:cNvPr id="66" name="Google Shape;6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David Betancourt, PhD Student CSE-CEE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Rafi Muhanna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Reliable Engineering Computing - Georgia Tech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0375" y="4679125"/>
            <a:ext cx="2424514" cy="4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7200" y="4713459"/>
            <a:ext cx="3016800" cy="430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Uncertainty in civil engineering systems</a:t>
            </a:r>
            <a:endParaRPr/>
          </a:p>
        </p:txBody>
      </p:sp>
      <p:sp>
        <p:nvSpPr>
          <p:cNvPr id="150" name="Google Shape;15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938374" cy="236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3174" y="1170125"/>
            <a:ext cx="4748426" cy="330950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Uncertainty in civil engineering systems (SFEM)</a:t>
            </a:r>
            <a:endParaRPr/>
          </a:p>
        </p:txBody>
      </p:sp>
      <p:sp>
        <p:nvSpPr>
          <p:cNvPr id="160" name="Google Shape;160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In computational mechanics: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Uncertainty is commonly modeled with with random field theory within the Stochastic Finite Element method (SFEM).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SFEM makes assumptions about the probability distribution of the uncertainty, </a:t>
            </a:r>
            <a:r>
              <a:rPr b="1" lang="en" sz="1800">
                <a:solidFill>
                  <a:srgbClr val="000000"/>
                </a:solidFill>
              </a:rPr>
              <a:t>usually Gaussian.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7725" y="1563275"/>
            <a:ext cx="4750625" cy="26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Uncertainty in engineering systems (SFEM vs IFEM)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In computational mechanics:</a:t>
            </a:r>
            <a:endParaRPr sz="18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When we don’t have enough data to select a probability distribution → SFEM is inadequate. Is the world Gaussian?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Interval Finite Element method (IFEM) is an alternative. 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Efficient algorithms by Muhanna &amp; Mullen.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The IFEM:</a:t>
            </a:r>
            <a:endParaRPr sz="18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Does not make assumptions about probability distributions (only UB and LB)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Can model epistemic and aleatory uncertainty. </a:t>
            </a:r>
            <a:endParaRPr sz="16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BUT the IFEM:</a:t>
            </a:r>
            <a:endParaRPr sz="18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Does not have an “interval field” that can model spatiotemporal-varying uncertainty as is the case with SFEM.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171" name="Google Shape;17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IFEM Process</a:t>
            </a:r>
            <a:endParaRPr/>
          </a:p>
        </p:txBody>
      </p:sp>
      <p:sp>
        <p:nvSpPr>
          <p:cNvPr id="177" name="Google Shape;17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8" name="Google Shape;17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9" name="Google Shape;179;p25"/>
          <p:cNvGrpSpPr/>
          <p:nvPr/>
        </p:nvGrpSpPr>
        <p:grpSpPr>
          <a:xfrm>
            <a:off x="6038025" y="2411210"/>
            <a:ext cx="2469661" cy="1384500"/>
            <a:chOff x="6038025" y="2598925"/>
            <a:chExt cx="2469661" cy="1384500"/>
          </a:xfrm>
        </p:grpSpPr>
        <p:cxnSp>
          <p:nvCxnSpPr>
            <p:cNvPr id="180" name="Google Shape;180;p25"/>
            <p:cNvCxnSpPr/>
            <p:nvPr/>
          </p:nvCxnSpPr>
          <p:spPr>
            <a:xfrm>
              <a:off x="6038025" y="3312550"/>
              <a:ext cx="5820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81" name="Google Shape;181;p25"/>
            <p:cNvSpPr txBox="1"/>
            <p:nvPr/>
          </p:nvSpPr>
          <p:spPr>
            <a:xfrm>
              <a:off x="6640486" y="2598925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Quantify Input Uncertainty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Model the spatiotemporal variation of the system input.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2" name="Google Shape;182;p25"/>
            <p:cNvSpPr/>
            <p:nvPr/>
          </p:nvSpPr>
          <p:spPr>
            <a:xfrm>
              <a:off x="6424027" y="3212150"/>
              <a:ext cx="198600" cy="198300"/>
            </a:xfrm>
            <a:prstGeom prst="ellipse">
              <a:avLst/>
            </a:prstGeom>
            <a:solidFill>
              <a:srgbClr val="922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5"/>
            <p:cNvSpPr txBox="1"/>
            <p:nvPr/>
          </p:nvSpPr>
          <p:spPr>
            <a:xfrm>
              <a:off x="6399017" y="315610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4" name="Google Shape;184;p25"/>
          <p:cNvGrpSpPr/>
          <p:nvPr/>
        </p:nvGrpSpPr>
        <p:grpSpPr>
          <a:xfrm>
            <a:off x="636321" y="1638728"/>
            <a:ext cx="2994729" cy="1384500"/>
            <a:chOff x="636321" y="1844098"/>
            <a:chExt cx="2994729" cy="1384500"/>
          </a:xfrm>
        </p:grpSpPr>
        <p:sp>
          <p:nvSpPr>
            <p:cNvPr id="185" name="Google Shape;185;p25"/>
            <p:cNvSpPr txBox="1"/>
            <p:nvPr/>
          </p:nvSpPr>
          <p:spPr>
            <a:xfrm>
              <a:off x="636321" y="1844098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IFEM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Discretize the structure, perform interval finite element analysis to find the structural responses with interval enclosure.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86" name="Google Shape;186;p25"/>
            <p:cNvCxnSpPr/>
            <p:nvPr/>
          </p:nvCxnSpPr>
          <p:spPr>
            <a:xfrm rot="10800000">
              <a:off x="2587350" y="2536350"/>
              <a:ext cx="10437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87" name="Google Shape;187;p25"/>
            <p:cNvSpPr/>
            <p:nvPr/>
          </p:nvSpPr>
          <p:spPr>
            <a:xfrm>
              <a:off x="2523501" y="2431050"/>
              <a:ext cx="198600" cy="198300"/>
            </a:xfrm>
            <a:prstGeom prst="ellipse">
              <a:avLst/>
            </a:prstGeom>
            <a:solidFill>
              <a:srgbClr val="761E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5"/>
            <p:cNvSpPr txBox="1"/>
            <p:nvPr/>
          </p:nvSpPr>
          <p:spPr>
            <a:xfrm>
              <a:off x="2498491" y="237375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9" name="Google Shape;189;p25"/>
          <p:cNvGrpSpPr/>
          <p:nvPr/>
        </p:nvGrpSpPr>
        <p:grpSpPr>
          <a:xfrm>
            <a:off x="4908100" y="737545"/>
            <a:ext cx="3599586" cy="1384500"/>
            <a:chOff x="4908100" y="889950"/>
            <a:chExt cx="3599586" cy="1384500"/>
          </a:xfrm>
        </p:grpSpPr>
        <p:cxnSp>
          <p:nvCxnSpPr>
            <p:cNvPr id="190" name="Google Shape;190;p25"/>
            <p:cNvCxnSpPr/>
            <p:nvPr/>
          </p:nvCxnSpPr>
          <p:spPr>
            <a:xfrm>
              <a:off x="4908100" y="1593250"/>
              <a:ext cx="17151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91" name="Google Shape;191;p25"/>
            <p:cNvSpPr txBox="1"/>
            <p:nvPr/>
          </p:nvSpPr>
          <p:spPr>
            <a:xfrm>
              <a:off x="6640486" y="889950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Obtain the Response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Obtain primary responses: displacements, stresses, modes of vibrations.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Obtain secondary responses: moments, failure modes.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2" name="Google Shape;192;p25"/>
            <p:cNvSpPr/>
            <p:nvPr/>
          </p:nvSpPr>
          <p:spPr>
            <a:xfrm>
              <a:off x="6427830" y="1493307"/>
              <a:ext cx="198600" cy="198300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5"/>
            <p:cNvSpPr txBox="1"/>
            <p:nvPr/>
          </p:nvSpPr>
          <p:spPr>
            <a:xfrm>
              <a:off x="6402820" y="1436790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4" name="Google Shape;194;p25"/>
          <p:cNvGrpSpPr/>
          <p:nvPr/>
        </p:nvGrpSpPr>
        <p:grpSpPr>
          <a:xfrm>
            <a:off x="2814594" y="945750"/>
            <a:ext cx="3514811" cy="3252003"/>
            <a:chOff x="2991269" y="1153325"/>
            <a:chExt cx="3514811" cy="3252003"/>
          </a:xfrm>
        </p:grpSpPr>
        <p:sp>
          <p:nvSpPr>
            <p:cNvPr id="195" name="Google Shape;195;p25"/>
            <p:cNvSpPr/>
            <p:nvPr/>
          </p:nvSpPr>
          <p:spPr>
            <a:xfrm>
              <a:off x="3477586" y="2585458"/>
              <a:ext cx="2541910" cy="950456"/>
            </a:xfrm>
            <a:custGeom>
              <a:rect b="b" l="l" r="r" t="t"/>
              <a:pathLst>
                <a:path extrusionOk="0" h="43529" w="126826">
                  <a:moveTo>
                    <a:pt x="0" y="20002"/>
                  </a:moveTo>
                  <a:lnTo>
                    <a:pt x="63389" y="43529"/>
                  </a:lnTo>
                  <a:lnTo>
                    <a:pt x="126826" y="19907"/>
                  </a:lnTo>
                  <a:lnTo>
                    <a:pt x="6358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196" name="Google Shape;196;p25"/>
            <p:cNvSpPr/>
            <p:nvPr/>
          </p:nvSpPr>
          <p:spPr>
            <a:xfrm>
              <a:off x="2991269" y="3020977"/>
              <a:ext cx="1758228" cy="1384350"/>
            </a:xfrm>
            <a:custGeom>
              <a:rect b="b" l="l" r="r" t="t"/>
              <a:pathLst>
                <a:path extrusionOk="0" h="63817" w="87725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197" name="Google Shape;197;p25"/>
            <p:cNvSpPr/>
            <p:nvPr/>
          </p:nvSpPr>
          <p:spPr>
            <a:xfrm flipH="1">
              <a:off x="4747852" y="3020977"/>
              <a:ext cx="1758228" cy="1384350"/>
            </a:xfrm>
            <a:custGeom>
              <a:rect b="b" l="l" r="r" t="t"/>
              <a:pathLst>
                <a:path extrusionOk="0" h="63817" w="87725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rgbClr val="9225A5"/>
            </a:solidFill>
            <a:ln>
              <a:noFill/>
            </a:ln>
          </p:spPr>
        </p:sp>
        <p:sp>
          <p:nvSpPr>
            <p:cNvPr id="198" name="Google Shape;198;p25"/>
            <p:cNvSpPr/>
            <p:nvPr/>
          </p:nvSpPr>
          <p:spPr>
            <a:xfrm>
              <a:off x="3969199" y="2001324"/>
              <a:ext cx="1565850" cy="585863"/>
            </a:xfrm>
            <a:custGeom>
              <a:rect b="b" l="l" r="r" t="t"/>
              <a:pathLst>
                <a:path extrusionOk="0" h="8150" w="24053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199" name="Google Shape;199;p25"/>
            <p:cNvSpPr/>
            <p:nvPr/>
          </p:nvSpPr>
          <p:spPr>
            <a:xfrm>
              <a:off x="3563255" y="2275837"/>
              <a:ext cx="1189300" cy="101532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200" name="Google Shape;200;p25"/>
            <p:cNvSpPr/>
            <p:nvPr/>
          </p:nvSpPr>
          <p:spPr>
            <a:xfrm flipH="1">
              <a:off x="4749365" y="2275837"/>
              <a:ext cx="1189300" cy="101532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761E86"/>
            </a:solidFill>
            <a:ln>
              <a:noFill/>
            </a:ln>
          </p:spPr>
        </p:sp>
        <p:sp>
          <p:nvSpPr>
            <p:cNvPr id="201" name="Google Shape;201;p25"/>
            <p:cNvSpPr/>
            <p:nvPr/>
          </p:nvSpPr>
          <p:spPr>
            <a:xfrm>
              <a:off x="4059061" y="1153325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202" name="Google Shape;202;p25"/>
            <p:cNvSpPr/>
            <p:nvPr/>
          </p:nvSpPr>
          <p:spPr>
            <a:xfrm flipH="1">
              <a:off x="4749350" y="1153325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701C7F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Interval Field</a:t>
            </a:r>
            <a:endParaRPr sz="6000"/>
          </a:p>
        </p:txBody>
      </p:sp>
      <p:sp>
        <p:nvSpPr>
          <p:cNvPr id="208" name="Google Shape;208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Interval Field </a:t>
            </a:r>
            <a:endParaRPr/>
          </a:p>
        </p:txBody>
      </p:sp>
      <p:sp>
        <p:nvSpPr>
          <p:cNvPr id="215" name="Google Shape;21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IFEM:</a:t>
            </a:r>
            <a:endParaRPr>
              <a:solidFill>
                <a:srgbClr val="FF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○"/>
            </a:pPr>
            <a:r>
              <a:rPr lang="en" sz="1800">
                <a:solidFill>
                  <a:srgbClr val="FF0000"/>
                </a:solidFill>
              </a:rPr>
              <a:t>Does not have a unified interval field framework that can model spatiotemporal-varying uncertainty in the model input as in the case with SFEM.</a:t>
            </a:r>
            <a:endParaRPr sz="1800">
              <a:solidFill>
                <a:srgbClr val="FF0000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Solution:</a:t>
            </a:r>
            <a:endParaRPr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Use deep neural network to infer the uncertain properties in the field from indirect measurements: </a:t>
            </a:r>
            <a:endParaRPr sz="1800">
              <a:solidFill>
                <a:srgbClr val="000000"/>
              </a:solidFill>
            </a:endParaRPr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b="1" i="1" lang="en" sz="1800">
                <a:solidFill>
                  <a:srgbClr val="000000"/>
                </a:solidFill>
              </a:rPr>
              <a:t>Called: “Supervised Interval Field”</a:t>
            </a:r>
            <a:endParaRPr b="1" i="1"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Works for any domain dimension (1D, 2D, 3D).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Independent of IFEM mesh discretization.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16" name="Google Shape;21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 Research: Quantify Input Variability</a:t>
            </a:r>
            <a:endParaRPr/>
          </a:p>
        </p:txBody>
      </p:sp>
      <p:sp>
        <p:nvSpPr>
          <p:cNvPr id="222" name="Google Shape;22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23" name="Google Shape;22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" name="Google Shape;224;p28"/>
          <p:cNvGrpSpPr/>
          <p:nvPr/>
        </p:nvGrpSpPr>
        <p:grpSpPr>
          <a:xfrm>
            <a:off x="6038025" y="2411210"/>
            <a:ext cx="2469661" cy="1384500"/>
            <a:chOff x="6038025" y="2598925"/>
            <a:chExt cx="2469661" cy="1384500"/>
          </a:xfrm>
        </p:grpSpPr>
        <p:cxnSp>
          <p:nvCxnSpPr>
            <p:cNvPr id="225" name="Google Shape;225;p28"/>
            <p:cNvCxnSpPr/>
            <p:nvPr/>
          </p:nvCxnSpPr>
          <p:spPr>
            <a:xfrm>
              <a:off x="6038025" y="3312550"/>
              <a:ext cx="5820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26" name="Google Shape;226;p28"/>
            <p:cNvSpPr txBox="1"/>
            <p:nvPr/>
          </p:nvSpPr>
          <p:spPr>
            <a:xfrm>
              <a:off x="6640486" y="2598925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Quantify Input Uncertainty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Model the spatiotemporal variation of the system input.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7" name="Google Shape;227;p28"/>
            <p:cNvSpPr/>
            <p:nvPr/>
          </p:nvSpPr>
          <p:spPr>
            <a:xfrm>
              <a:off x="6424027" y="3212150"/>
              <a:ext cx="198600" cy="198300"/>
            </a:xfrm>
            <a:prstGeom prst="ellipse">
              <a:avLst/>
            </a:prstGeom>
            <a:solidFill>
              <a:srgbClr val="922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8"/>
            <p:cNvSpPr txBox="1"/>
            <p:nvPr/>
          </p:nvSpPr>
          <p:spPr>
            <a:xfrm>
              <a:off x="6399017" y="315610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9" name="Google Shape;229;p28"/>
          <p:cNvGrpSpPr/>
          <p:nvPr/>
        </p:nvGrpSpPr>
        <p:grpSpPr>
          <a:xfrm>
            <a:off x="636321" y="1638728"/>
            <a:ext cx="2994729" cy="1384500"/>
            <a:chOff x="636321" y="1844098"/>
            <a:chExt cx="2994729" cy="1384500"/>
          </a:xfrm>
        </p:grpSpPr>
        <p:sp>
          <p:nvSpPr>
            <p:cNvPr id="230" name="Google Shape;230;p28"/>
            <p:cNvSpPr txBox="1"/>
            <p:nvPr/>
          </p:nvSpPr>
          <p:spPr>
            <a:xfrm>
              <a:off x="636321" y="1844098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IFEM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Discretize the structure, perform interval finite element analysis to find the structural responses with interval enclosure.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31" name="Google Shape;231;p28"/>
            <p:cNvCxnSpPr/>
            <p:nvPr/>
          </p:nvCxnSpPr>
          <p:spPr>
            <a:xfrm rot="10800000">
              <a:off x="2587350" y="2536350"/>
              <a:ext cx="10437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2" name="Google Shape;232;p28"/>
            <p:cNvSpPr/>
            <p:nvPr/>
          </p:nvSpPr>
          <p:spPr>
            <a:xfrm>
              <a:off x="2523501" y="2431050"/>
              <a:ext cx="198600" cy="198300"/>
            </a:xfrm>
            <a:prstGeom prst="ellipse">
              <a:avLst/>
            </a:prstGeom>
            <a:solidFill>
              <a:srgbClr val="761E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8"/>
            <p:cNvSpPr txBox="1"/>
            <p:nvPr/>
          </p:nvSpPr>
          <p:spPr>
            <a:xfrm>
              <a:off x="2498491" y="237375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4" name="Google Shape;234;p28"/>
          <p:cNvGrpSpPr/>
          <p:nvPr/>
        </p:nvGrpSpPr>
        <p:grpSpPr>
          <a:xfrm>
            <a:off x="4908100" y="1026695"/>
            <a:ext cx="3585536" cy="1384500"/>
            <a:chOff x="4908100" y="1179100"/>
            <a:chExt cx="3585536" cy="1384500"/>
          </a:xfrm>
        </p:grpSpPr>
        <p:cxnSp>
          <p:nvCxnSpPr>
            <p:cNvPr id="235" name="Google Shape;235;p28"/>
            <p:cNvCxnSpPr/>
            <p:nvPr/>
          </p:nvCxnSpPr>
          <p:spPr>
            <a:xfrm>
              <a:off x="4908100" y="1593250"/>
              <a:ext cx="17151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6" name="Google Shape;236;p28"/>
            <p:cNvSpPr txBox="1"/>
            <p:nvPr/>
          </p:nvSpPr>
          <p:spPr>
            <a:xfrm>
              <a:off x="6626436" y="1179100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Obtain the Response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Obtain primary responses: displacements, stresses, modes of vibrations.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Obtain secondary responses: moments, failure modes.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7" name="Google Shape;237;p28"/>
            <p:cNvSpPr/>
            <p:nvPr/>
          </p:nvSpPr>
          <p:spPr>
            <a:xfrm>
              <a:off x="6427830" y="1493307"/>
              <a:ext cx="198600" cy="198300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8"/>
            <p:cNvSpPr txBox="1"/>
            <p:nvPr/>
          </p:nvSpPr>
          <p:spPr>
            <a:xfrm>
              <a:off x="6402820" y="1436790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9" name="Google Shape;239;p28"/>
          <p:cNvGrpSpPr/>
          <p:nvPr/>
        </p:nvGrpSpPr>
        <p:grpSpPr>
          <a:xfrm>
            <a:off x="2814594" y="945750"/>
            <a:ext cx="3514811" cy="3252003"/>
            <a:chOff x="2991269" y="1153325"/>
            <a:chExt cx="3514811" cy="3252003"/>
          </a:xfrm>
        </p:grpSpPr>
        <p:sp>
          <p:nvSpPr>
            <p:cNvPr id="240" name="Google Shape;240;p28"/>
            <p:cNvSpPr/>
            <p:nvPr/>
          </p:nvSpPr>
          <p:spPr>
            <a:xfrm>
              <a:off x="3477586" y="2585458"/>
              <a:ext cx="2541910" cy="950456"/>
            </a:xfrm>
            <a:custGeom>
              <a:rect b="b" l="l" r="r" t="t"/>
              <a:pathLst>
                <a:path extrusionOk="0" h="43529" w="126826">
                  <a:moveTo>
                    <a:pt x="0" y="20002"/>
                  </a:moveTo>
                  <a:lnTo>
                    <a:pt x="63389" y="43529"/>
                  </a:lnTo>
                  <a:lnTo>
                    <a:pt x="126826" y="19907"/>
                  </a:lnTo>
                  <a:lnTo>
                    <a:pt x="6358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241" name="Google Shape;241;p28"/>
            <p:cNvSpPr/>
            <p:nvPr/>
          </p:nvSpPr>
          <p:spPr>
            <a:xfrm>
              <a:off x="2991269" y="3020977"/>
              <a:ext cx="1758228" cy="1384350"/>
            </a:xfrm>
            <a:custGeom>
              <a:rect b="b" l="l" r="r" t="t"/>
              <a:pathLst>
                <a:path extrusionOk="0" h="63817" w="87725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242" name="Google Shape;242;p28"/>
            <p:cNvSpPr/>
            <p:nvPr/>
          </p:nvSpPr>
          <p:spPr>
            <a:xfrm flipH="1">
              <a:off x="4747852" y="3020977"/>
              <a:ext cx="1758228" cy="1384350"/>
            </a:xfrm>
            <a:custGeom>
              <a:rect b="b" l="l" r="r" t="t"/>
              <a:pathLst>
                <a:path extrusionOk="0" h="63817" w="87725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rgbClr val="9225A5"/>
            </a:solidFill>
            <a:ln>
              <a:noFill/>
            </a:ln>
          </p:spPr>
        </p:sp>
        <p:sp>
          <p:nvSpPr>
            <p:cNvPr id="243" name="Google Shape;243;p28"/>
            <p:cNvSpPr/>
            <p:nvPr/>
          </p:nvSpPr>
          <p:spPr>
            <a:xfrm>
              <a:off x="3969199" y="2001324"/>
              <a:ext cx="1565850" cy="585863"/>
            </a:xfrm>
            <a:custGeom>
              <a:rect b="b" l="l" r="r" t="t"/>
              <a:pathLst>
                <a:path extrusionOk="0" h="8150" w="24053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244" name="Google Shape;244;p28"/>
            <p:cNvSpPr/>
            <p:nvPr/>
          </p:nvSpPr>
          <p:spPr>
            <a:xfrm>
              <a:off x="3563255" y="2275837"/>
              <a:ext cx="1189300" cy="101532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245" name="Google Shape;245;p28"/>
            <p:cNvSpPr/>
            <p:nvPr/>
          </p:nvSpPr>
          <p:spPr>
            <a:xfrm flipH="1">
              <a:off x="4749365" y="2275837"/>
              <a:ext cx="1189300" cy="101532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761E86"/>
            </a:solidFill>
            <a:ln>
              <a:noFill/>
            </a:ln>
          </p:spPr>
        </p:sp>
        <p:sp>
          <p:nvSpPr>
            <p:cNvPr id="246" name="Google Shape;246;p28"/>
            <p:cNvSpPr/>
            <p:nvPr/>
          </p:nvSpPr>
          <p:spPr>
            <a:xfrm>
              <a:off x="4059061" y="1153325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247" name="Google Shape;247;p28"/>
            <p:cNvSpPr/>
            <p:nvPr/>
          </p:nvSpPr>
          <p:spPr>
            <a:xfrm flipH="1">
              <a:off x="4749350" y="1153325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701C7F"/>
            </a:solidFill>
            <a:ln>
              <a:noFill/>
            </a:ln>
          </p:spPr>
        </p:sp>
      </p:grpSp>
      <p:sp>
        <p:nvSpPr>
          <p:cNvPr id="248" name="Google Shape;248;p28"/>
          <p:cNvSpPr/>
          <p:nvPr/>
        </p:nvSpPr>
        <p:spPr>
          <a:xfrm>
            <a:off x="6223125" y="2523700"/>
            <a:ext cx="2522700" cy="1159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 Research: Quantify Input Variability </a:t>
            </a:r>
            <a:endParaRPr/>
          </a:p>
        </p:txBody>
      </p:sp>
      <p:sp>
        <p:nvSpPr>
          <p:cNvPr id="254" name="Google Shape;254;p29"/>
          <p:cNvSpPr txBox="1"/>
          <p:nvPr>
            <p:ph idx="1" type="body"/>
          </p:nvPr>
        </p:nvSpPr>
        <p:spPr>
          <a:xfrm>
            <a:off x="39920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Quantifying the variability of a property Y using observations X. </a:t>
            </a:r>
            <a:endParaRPr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Supervised Interval Field (SIF)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55" name="Google Shape;25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9"/>
          <p:cNvSpPr/>
          <p:nvPr/>
        </p:nvSpPr>
        <p:spPr>
          <a:xfrm>
            <a:off x="989025" y="2126150"/>
            <a:ext cx="1690500" cy="1992600"/>
          </a:xfrm>
          <a:prstGeom prst="can">
            <a:avLst>
              <a:gd fmla="val 25000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9"/>
          <p:cNvSpPr/>
          <p:nvPr/>
        </p:nvSpPr>
        <p:spPr>
          <a:xfrm>
            <a:off x="3970128" y="2507413"/>
            <a:ext cx="823450" cy="1338075"/>
          </a:xfrm>
          <a:prstGeom prst="flowChartProcess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9"/>
          <p:cNvSpPr/>
          <p:nvPr/>
        </p:nvSpPr>
        <p:spPr>
          <a:xfrm>
            <a:off x="6082875" y="2292500"/>
            <a:ext cx="1510200" cy="1659900"/>
          </a:xfrm>
          <a:prstGeom prst="flowChartAlternateProcess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9"/>
          <p:cNvSpPr/>
          <p:nvPr/>
        </p:nvSpPr>
        <p:spPr>
          <a:xfrm>
            <a:off x="2679525" y="2979650"/>
            <a:ext cx="12906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5156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\{X_1, X_2,  \dots , X_n\}&#10;\\&#10;\in \mathbb{R}^{n \times d}" id="260" name="Google Shape;260;p29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400" y="2979650"/>
            <a:ext cx="168441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{ \hat{Y}_1,  \hat{Y}_2,  \dots , \hat{Y}_n \}&#10;\\&#10;\in \mathbb{R}^{n}" id="261" name="Google Shape;261;p29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9200" y="2890100"/>
            <a:ext cx="139755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9"/>
          <p:cNvSpPr/>
          <p:nvPr/>
        </p:nvSpPr>
        <p:spPr>
          <a:xfrm>
            <a:off x="4793575" y="2979663"/>
            <a:ext cx="12906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5156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9"/>
          <p:cNvSpPr/>
          <p:nvPr/>
        </p:nvSpPr>
        <p:spPr>
          <a:xfrm>
            <a:off x="2770625" y="3718750"/>
            <a:ext cx="823450" cy="1338075"/>
          </a:xfrm>
          <a:prstGeom prst="flowChartProcess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9"/>
          <p:cNvSpPr/>
          <p:nvPr/>
        </p:nvSpPr>
        <p:spPr>
          <a:xfrm rot="2700000">
            <a:off x="3856610" y="3722637"/>
            <a:ext cx="314380" cy="1095026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55156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f(X)" id="265" name="Google Shape;265;p29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4675" y="2925475"/>
            <a:ext cx="823450" cy="4539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{Y_1, Y_2, \dots, Y_n \}&#10;\\&#10;\in \mathbb{R}^n" id="266" name="Google Shape;266;p29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32075" y="4634183"/>
            <a:ext cx="1290600" cy="451693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9"/>
          <p:cNvSpPr txBox="1"/>
          <p:nvPr/>
        </p:nvSpPr>
        <p:spPr>
          <a:xfrm>
            <a:off x="3954675" y="2398350"/>
            <a:ext cx="9966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</a:t>
            </a:r>
            <a:endParaRPr/>
          </a:p>
        </p:txBody>
      </p:sp>
      <p:sp>
        <p:nvSpPr>
          <p:cNvPr id="268" name="Google Shape;268;p29"/>
          <p:cNvSpPr txBox="1"/>
          <p:nvPr/>
        </p:nvSpPr>
        <p:spPr>
          <a:xfrm>
            <a:off x="2826525" y="3850100"/>
            <a:ext cx="9966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Targets</a:t>
            </a:r>
            <a:endParaRPr/>
          </a:p>
        </p:txBody>
      </p:sp>
      <p:sp>
        <p:nvSpPr>
          <p:cNvPr id="269" name="Google Shape;269;p29"/>
          <p:cNvSpPr txBox="1"/>
          <p:nvPr/>
        </p:nvSpPr>
        <p:spPr>
          <a:xfrm>
            <a:off x="1139725" y="2571750"/>
            <a:ext cx="15102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Measurements</a:t>
            </a:r>
            <a:endParaRPr/>
          </a:p>
        </p:txBody>
      </p:sp>
      <p:sp>
        <p:nvSpPr>
          <p:cNvPr id="270" name="Google Shape;270;p29"/>
          <p:cNvSpPr txBox="1"/>
          <p:nvPr/>
        </p:nvSpPr>
        <p:spPr>
          <a:xfrm>
            <a:off x="6317575" y="2410400"/>
            <a:ext cx="1219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Estimates</a:t>
            </a:r>
            <a:endParaRPr/>
          </a:p>
        </p:txBody>
      </p:sp>
      <p:sp>
        <p:nvSpPr>
          <p:cNvPr id="271" name="Google Shape;271;p29"/>
          <p:cNvSpPr txBox="1"/>
          <p:nvPr/>
        </p:nvSpPr>
        <p:spPr>
          <a:xfrm>
            <a:off x="5993125" y="1722200"/>
            <a:ext cx="18681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e.g. spatially-varying material properties</a:t>
            </a:r>
            <a:endParaRPr/>
          </a:p>
        </p:txBody>
      </p:sp>
      <p:sp>
        <p:nvSpPr>
          <p:cNvPr id="272" name="Google Shape;272;p29"/>
          <p:cNvSpPr/>
          <p:nvPr/>
        </p:nvSpPr>
        <p:spPr>
          <a:xfrm>
            <a:off x="7591775" y="2925650"/>
            <a:ext cx="6309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5156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9"/>
          <p:cNvSpPr txBox="1"/>
          <p:nvPr/>
        </p:nvSpPr>
        <p:spPr>
          <a:xfrm>
            <a:off x="8196925" y="2870450"/>
            <a:ext cx="8235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IFEM</a:t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Learning</a:t>
            </a:r>
            <a:endParaRPr/>
          </a:p>
        </p:txBody>
      </p:sp>
      <p:sp>
        <p:nvSpPr>
          <p:cNvPr id="279" name="Google Shape;27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Supervised Learning: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Train/Fit model f : X → Y.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After model is trained: </a:t>
            </a:r>
            <a:endParaRPr sz="1800">
              <a:solidFill>
                <a:srgbClr val="000000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lang="en" sz="1800">
                <a:solidFill>
                  <a:srgbClr val="000000"/>
                </a:solidFill>
              </a:rPr>
              <a:t>Make predictions on </a:t>
            </a:r>
            <a:r>
              <a:rPr lang="en" sz="1800" u="sng">
                <a:solidFill>
                  <a:srgbClr val="000000"/>
                </a:solidFill>
              </a:rPr>
              <a:t>unseen </a:t>
            </a:r>
            <a:r>
              <a:rPr lang="en" sz="1800">
                <a:solidFill>
                  <a:srgbClr val="000000"/>
                </a:solidFill>
              </a:rPr>
              <a:t>data.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Goal of </a:t>
            </a:r>
            <a:r>
              <a:rPr lang="en">
                <a:solidFill>
                  <a:srgbClr val="000000"/>
                </a:solidFill>
              </a:rPr>
              <a:t>Supervised Learning</a:t>
            </a:r>
            <a:r>
              <a:rPr lang="en" sz="1800">
                <a:solidFill>
                  <a:srgbClr val="000000"/>
                </a:solidFill>
              </a:rPr>
              <a:t>: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Not overfit.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Generalize to unseen data.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SIF-IFEM a unified framework </a:t>
            </a:r>
            <a:r>
              <a:rPr lang="en" u="sng">
                <a:solidFill>
                  <a:srgbClr val="FF0000"/>
                </a:solidFill>
              </a:rPr>
              <a:t>(DON’T NEED)</a:t>
            </a:r>
            <a:endParaRPr u="sng">
              <a:solidFill>
                <a:srgbClr val="FF0000"/>
              </a:solidFill>
            </a:endParaRPr>
          </a:p>
        </p:txBody>
      </p:sp>
      <p:sp>
        <p:nvSpPr>
          <p:cNvPr id="286" name="Google Shape;286;p3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SIF provides to the IFEM the uncertain property with respect to the model’s mesh. 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SIF is independent of mesh, therefore, must discretize and map into IFEM mesh.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Mid-point interval value from SIF prediction assigned to each FE in the mesh.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Average of the prediction taken over the size of FE.</a:t>
            </a:r>
            <a:endParaRPr sz="18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4837" y="2108825"/>
            <a:ext cx="1777600" cy="2138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8" name="Google Shape;288;p31"/>
          <p:cNvPicPr preferRelativeResize="0"/>
          <p:nvPr/>
        </p:nvPicPr>
        <p:blipFill rotWithShape="1">
          <a:blip r:embed="rId4">
            <a:alphaModFix/>
          </a:blip>
          <a:srcRect b="0" l="50147" r="0" t="5749"/>
          <a:stretch/>
        </p:blipFill>
        <p:spPr>
          <a:xfrm>
            <a:off x="6934814" y="655975"/>
            <a:ext cx="1619174" cy="158565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5262" y="2241625"/>
            <a:ext cx="1777600" cy="2138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1" name="Google Shape;291;p31"/>
          <p:cNvSpPr/>
          <p:nvPr/>
        </p:nvSpPr>
        <p:spPr>
          <a:xfrm>
            <a:off x="4886500" y="3912450"/>
            <a:ext cx="1327800" cy="572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1"/>
          <p:cNvSpPr/>
          <p:nvPr/>
        </p:nvSpPr>
        <p:spPr>
          <a:xfrm>
            <a:off x="4860150" y="2300600"/>
            <a:ext cx="1327800" cy="345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\in \mathbb{R}" id="293" name="Google Shape;293;p31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4300" y="4050300"/>
            <a:ext cx="548700" cy="2969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in \mathbb{R}" id="294" name="Google Shape;294;p31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4300" y="2300588"/>
            <a:ext cx="548700" cy="2969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5" name="Google Shape;295;p31"/>
          <p:cNvCxnSpPr>
            <a:stCxn id="292" idx="0"/>
          </p:cNvCxnSpPr>
          <p:nvPr/>
        </p:nvCxnSpPr>
        <p:spPr>
          <a:xfrm rot="10800000">
            <a:off x="5520450" y="2039000"/>
            <a:ext cx="3600" cy="26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31"/>
          <p:cNvSpPr txBox="1"/>
          <p:nvPr/>
        </p:nvSpPr>
        <p:spPr>
          <a:xfrm>
            <a:off x="4878898" y="1388000"/>
            <a:ext cx="1286700" cy="6510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Interval Uncertainty</a:t>
            </a:r>
            <a:endParaRPr/>
          </a:p>
        </p:txBody>
      </p:sp>
      <p:pic>
        <p:nvPicPr>
          <p:cNvPr descr="\in \mathbb{IR}" id="297" name="Google Shape;297;p31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0225" y="1510675"/>
            <a:ext cx="676858" cy="29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Outline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000000"/>
                </a:solidFill>
              </a:rPr>
              <a:t>Problem Background</a:t>
            </a:r>
            <a:endParaRPr>
              <a:solidFill>
                <a:srgbClr val="000000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Computational Solid Mechanics in Civil Engineering</a:t>
            </a:r>
            <a:endParaRPr>
              <a:solidFill>
                <a:srgbClr val="000000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FEM </a:t>
            </a:r>
            <a:endParaRPr>
              <a:solidFill>
                <a:srgbClr val="000000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Uncertainty in FEM inputs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Interval Uncertainty</a:t>
            </a:r>
            <a:endParaRPr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Interval Fields</a:t>
            </a:r>
            <a:endParaRPr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Deep Interval Neural Network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2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Deep Interval Neural Network</a:t>
            </a:r>
            <a:endParaRPr sz="6000"/>
          </a:p>
        </p:txBody>
      </p:sp>
      <p:sp>
        <p:nvSpPr>
          <p:cNvPr id="303" name="Google Shape;303;p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Interval Neural Network</a:t>
            </a:r>
            <a:endParaRPr/>
          </a:p>
        </p:txBody>
      </p:sp>
      <p:sp>
        <p:nvSpPr>
          <p:cNvPr id="310" name="Google Shape;310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Problem with real-valued neural network:</a:t>
            </a:r>
            <a:endParaRPr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Not able to propagate interval-valued inputs nor make interval-valued predictions.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Solution:</a:t>
            </a:r>
            <a:endParaRPr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Deep Interval Neural Network </a:t>
            </a:r>
            <a:r>
              <a:rPr i="1" lang="en" u="sng">
                <a:solidFill>
                  <a:srgbClr val="000000"/>
                </a:solidFill>
              </a:rPr>
              <a:t>using Gradient-Based Optimization</a:t>
            </a:r>
            <a:endParaRPr i="1" u="sng">
              <a:solidFill>
                <a:srgbClr val="000000"/>
              </a:solidFill>
            </a:endParaRPr>
          </a:p>
          <a:p>
            <a:pPr indent="-3175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Developed by David Betancourt and Dr. Rafi Muhanna.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11" name="Google Shape;31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Interval Neural Network (DINN)</a:t>
            </a:r>
            <a:endParaRPr/>
          </a:p>
        </p:txBody>
      </p:sp>
      <p:sp>
        <p:nvSpPr>
          <p:cNvPr id="317" name="Google Shape;317;p3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The problem (computational mechanics):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Need to model input uncertainty to IFEM. </a:t>
            </a:r>
            <a:endParaRPr sz="1800">
              <a:solidFill>
                <a:srgbClr val="000000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lang="en" sz="1800">
                <a:solidFill>
                  <a:srgbClr val="000000"/>
                </a:solidFill>
              </a:rPr>
              <a:t>e.g. space-varying material properties. 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Solution: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DINN takes interval matrices as input and outputs interval predictions in a regression setting to form the </a:t>
            </a:r>
            <a:r>
              <a:rPr i="1" lang="en" sz="1800">
                <a:solidFill>
                  <a:srgbClr val="000000"/>
                </a:solidFill>
              </a:rPr>
              <a:t>interval field</a:t>
            </a:r>
            <a:r>
              <a:rPr lang="en" sz="1800">
                <a:solidFill>
                  <a:srgbClr val="000000"/>
                </a:solidFill>
              </a:rPr>
              <a:t>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9250" y="1152477"/>
            <a:ext cx="3773201" cy="358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4"/>
          <p:cNvSpPr/>
          <p:nvPr/>
        </p:nvSpPr>
        <p:spPr>
          <a:xfrm>
            <a:off x="364200" y="3111025"/>
            <a:ext cx="3894900" cy="1945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DINN</a:t>
            </a:r>
            <a:r>
              <a:rPr lang="en"/>
              <a:t>: Quantify Input Variability and Uncertainty</a:t>
            </a:r>
            <a:endParaRPr/>
          </a:p>
        </p:txBody>
      </p:sp>
      <p:sp>
        <p:nvSpPr>
          <p:cNvPr id="326" name="Google Shape;326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27" name="Google Shape;32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8" name="Google Shape;328;p35"/>
          <p:cNvGrpSpPr/>
          <p:nvPr/>
        </p:nvGrpSpPr>
        <p:grpSpPr>
          <a:xfrm>
            <a:off x="6038025" y="2411210"/>
            <a:ext cx="2469661" cy="1384500"/>
            <a:chOff x="6038025" y="2598925"/>
            <a:chExt cx="2469661" cy="1384500"/>
          </a:xfrm>
        </p:grpSpPr>
        <p:cxnSp>
          <p:nvCxnSpPr>
            <p:cNvPr id="329" name="Google Shape;329;p35"/>
            <p:cNvCxnSpPr/>
            <p:nvPr/>
          </p:nvCxnSpPr>
          <p:spPr>
            <a:xfrm>
              <a:off x="6038025" y="3312550"/>
              <a:ext cx="5820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30" name="Google Shape;330;p35"/>
            <p:cNvSpPr txBox="1"/>
            <p:nvPr/>
          </p:nvSpPr>
          <p:spPr>
            <a:xfrm>
              <a:off x="6640486" y="2598925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Quantify Input Uncertainty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Model the spatiotemporal variation of the system input.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1" name="Google Shape;331;p35"/>
            <p:cNvSpPr/>
            <p:nvPr/>
          </p:nvSpPr>
          <p:spPr>
            <a:xfrm>
              <a:off x="6424027" y="3212150"/>
              <a:ext cx="198600" cy="198300"/>
            </a:xfrm>
            <a:prstGeom prst="ellipse">
              <a:avLst/>
            </a:prstGeom>
            <a:solidFill>
              <a:srgbClr val="922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5"/>
            <p:cNvSpPr txBox="1"/>
            <p:nvPr/>
          </p:nvSpPr>
          <p:spPr>
            <a:xfrm>
              <a:off x="6399017" y="315610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33" name="Google Shape;333;p35"/>
          <p:cNvGrpSpPr/>
          <p:nvPr/>
        </p:nvGrpSpPr>
        <p:grpSpPr>
          <a:xfrm>
            <a:off x="636321" y="1638728"/>
            <a:ext cx="2994729" cy="1384500"/>
            <a:chOff x="636321" y="1844098"/>
            <a:chExt cx="2994729" cy="1384500"/>
          </a:xfrm>
        </p:grpSpPr>
        <p:sp>
          <p:nvSpPr>
            <p:cNvPr id="334" name="Google Shape;334;p35"/>
            <p:cNvSpPr txBox="1"/>
            <p:nvPr/>
          </p:nvSpPr>
          <p:spPr>
            <a:xfrm>
              <a:off x="636321" y="1844098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IFEM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Discretize the structure, perform interval finite element analysis to find the structural responses with interval enclosure.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35" name="Google Shape;335;p35"/>
            <p:cNvCxnSpPr/>
            <p:nvPr/>
          </p:nvCxnSpPr>
          <p:spPr>
            <a:xfrm rot="10800000">
              <a:off x="2587350" y="2536350"/>
              <a:ext cx="10437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36" name="Google Shape;336;p35"/>
            <p:cNvSpPr/>
            <p:nvPr/>
          </p:nvSpPr>
          <p:spPr>
            <a:xfrm>
              <a:off x="2523501" y="2431050"/>
              <a:ext cx="198600" cy="198300"/>
            </a:xfrm>
            <a:prstGeom prst="ellipse">
              <a:avLst/>
            </a:prstGeom>
            <a:solidFill>
              <a:srgbClr val="761E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5"/>
            <p:cNvSpPr txBox="1"/>
            <p:nvPr/>
          </p:nvSpPr>
          <p:spPr>
            <a:xfrm>
              <a:off x="2498491" y="237375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38" name="Google Shape;338;p35"/>
          <p:cNvGrpSpPr/>
          <p:nvPr/>
        </p:nvGrpSpPr>
        <p:grpSpPr>
          <a:xfrm>
            <a:off x="4908100" y="1026695"/>
            <a:ext cx="3585536" cy="1384500"/>
            <a:chOff x="4908100" y="1179100"/>
            <a:chExt cx="3585536" cy="1384500"/>
          </a:xfrm>
        </p:grpSpPr>
        <p:cxnSp>
          <p:nvCxnSpPr>
            <p:cNvPr id="339" name="Google Shape;339;p35"/>
            <p:cNvCxnSpPr/>
            <p:nvPr/>
          </p:nvCxnSpPr>
          <p:spPr>
            <a:xfrm>
              <a:off x="4908100" y="1593250"/>
              <a:ext cx="17151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40" name="Google Shape;340;p35"/>
            <p:cNvSpPr txBox="1"/>
            <p:nvPr/>
          </p:nvSpPr>
          <p:spPr>
            <a:xfrm>
              <a:off x="6626436" y="1179100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Obtain the Response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Obtain primary responses: displacements, stresses, modes of vibrations.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Obtain secondary responses: moments, failure modes.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6427830" y="1493307"/>
              <a:ext cx="198600" cy="198300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5"/>
            <p:cNvSpPr txBox="1"/>
            <p:nvPr/>
          </p:nvSpPr>
          <p:spPr>
            <a:xfrm>
              <a:off x="6402820" y="1436790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3" name="Google Shape;343;p35"/>
          <p:cNvGrpSpPr/>
          <p:nvPr/>
        </p:nvGrpSpPr>
        <p:grpSpPr>
          <a:xfrm>
            <a:off x="2814594" y="945750"/>
            <a:ext cx="3514811" cy="3252003"/>
            <a:chOff x="2991269" y="1153325"/>
            <a:chExt cx="3514811" cy="3252003"/>
          </a:xfrm>
        </p:grpSpPr>
        <p:sp>
          <p:nvSpPr>
            <p:cNvPr id="344" name="Google Shape;344;p35"/>
            <p:cNvSpPr/>
            <p:nvPr/>
          </p:nvSpPr>
          <p:spPr>
            <a:xfrm>
              <a:off x="3477586" y="2585458"/>
              <a:ext cx="2541910" cy="950456"/>
            </a:xfrm>
            <a:custGeom>
              <a:rect b="b" l="l" r="r" t="t"/>
              <a:pathLst>
                <a:path extrusionOk="0" h="43529" w="126826">
                  <a:moveTo>
                    <a:pt x="0" y="20002"/>
                  </a:moveTo>
                  <a:lnTo>
                    <a:pt x="63389" y="43529"/>
                  </a:lnTo>
                  <a:lnTo>
                    <a:pt x="126826" y="19907"/>
                  </a:lnTo>
                  <a:lnTo>
                    <a:pt x="6358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345" name="Google Shape;345;p35"/>
            <p:cNvSpPr/>
            <p:nvPr/>
          </p:nvSpPr>
          <p:spPr>
            <a:xfrm>
              <a:off x="2991269" y="3020977"/>
              <a:ext cx="1758228" cy="1384350"/>
            </a:xfrm>
            <a:custGeom>
              <a:rect b="b" l="l" r="r" t="t"/>
              <a:pathLst>
                <a:path extrusionOk="0" h="63817" w="87725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346" name="Google Shape;346;p35"/>
            <p:cNvSpPr/>
            <p:nvPr/>
          </p:nvSpPr>
          <p:spPr>
            <a:xfrm flipH="1">
              <a:off x="4747852" y="3020977"/>
              <a:ext cx="1758228" cy="1384350"/>
            </a:xfrm>
            <a:custGeom>
              <a:rect b="b" l="l" r="r" t="t"/>
              <a:pathLst>
                <a:path extrusionOk="0" h="63817" w="87725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rgbClr val="9225A5"/>
            </a:solidFill>
            <a:ln>
              <a:noFill/>
            </a:ln>
          </p:spPr>
        </p:sp>
        <p:sp>
          <p:nvSpPr>
            <p:cNvPr id="347" name="Google Shape;347;p35"/>
            <p:cNvSpPr/>
            <p:nvPr/>
          </p:nvSpPr>
          <p:spPr>
            <a:xfrm>
              <a:off x="3969199" y="2001324"/>
              <a:ext cx="1565850" cy="585863"/>
            </a:xfrm>
            <a:custGeom>
              <a:rect b="b" l="l" r="r" t="t"/>
              <a:pathLst>
                <a:path extrusionOk="0" h="8150" w="24053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348" name="Google Shape;348;p35"/>
            <p:cNvSpPr/>
            <p:nvPr/>
          </p:nvSpPr>
          <p:spPr>
            <a:xfrm>
              <a:off x="3563255" y="2275837"/>
              <a:ext cx="1189300" cy="101532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349" name="Google Shape;349;p35"/>
            <p:cNvSpPr/>
            <p:nvPr/>
          </p:nvSpPr>
          <p:spPr>
            <a:xfrm flipH="1">
              <a:off x="4749365" y="2275837"/>
              <a:ext cx="1189300" cy="101532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761E86"/>
            </a:solidFill>
            <a:ln>
              <a:noFill/>
            </a:ln>
          </p:spPr>
        </p:sp>
        <p:sp>
          <p:nvSpPr>
            <p:cNvPr id="350" name="Google Shape;350;p35"/>
            <p:cNvSpPr/>
            <p:nvPr/>
          </p:nvSpPr>
          <p:spPr>
            <a:xfrm>
              <a:off x="4059061" y="1153325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351" name="Google Shape;351;p35"/>
            <p:cNvSpPr/>
            <p:nvPr/>
          </p:nvSpPr>
          <p:spPr>
            <a:xfrm flipH="1">
              <a:off x="4749350" y="1153325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701C7F"/>
            </a:solidFill>
            <a:ln>
              <a:noFill/>
            </a:ln>
          </p:spPr>
        </p:sp>
      </p:grpSp>
      <p:sp>
        <p:nvSpPr>
          <p:cNvPr id="352" name="Google Shape;352;p35"/>
          <p:cNvSpPr/>
          <p:nvPr/>
        </p:nvSpPr>
        <p:spPr>
          <a:xfrm>
            <a:off x="6223125" y="2523700"/>
            <a:ext cx="2522700" cy="1159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Intervals Definition</a:t>
            </a:r>
            <a:endParaRPr/>
          </a:p>
        </p:txBody>
      </p:sp>
      <p:sp>
        <p:nvSpPr>
          <p:cNvPr id="358" name="Google Shape;358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Let     be the set of interval real numbers. Interval real numbers are a closed and bounded set of real numbers, s.t. if             is an interval, its endpoints are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\mathbb{IR} " id="360" name="Google Shape;360;p3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700" y="1305375"/>
            <a:ext cx="238074" cy="193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bf{X} \in \mathbb{IR}" id="361" name="Google Shape;361;p36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6825" y="1614000"/>
            <a:ext cx="686668" cy="193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underline{X} = \inf(\mathbf{X}) \in \mathbb{R} ~ \text{and}&#10;\\&#10;\overline{X} = \sup(\mathbf{X}) \in \mathbb{R}." id="362" name="Google Shape;362;p36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4550" y="2100250"/>
            <a:ext cx="1877874" cy="6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</a:t>
            </a:r>
            <a:r>
              <a:rPr lang="en"/>
              <a:t> Research: Quantify Input Variability and Uncertainty </a:t>
            </a:r>
            <a:endParaRPr/>
          </a:p>
        </p:txBody>
      </p:sp>
      <p:sp>
        <p:nvSpPr>
          <p:cNvPr id="368" name="Google Shape;368;p37"/>
          <p:cNvSpPr txBox="1"/>
          <p:nvPr>
            <p:ph idx="1" type="body"/>
          </p:nvPr>
        </p:nvSpPr>
        <p:spPr>
          <a:xfrm>
            <a:off x="311700" y="1331100"/>
            <a:ext cx="8520600" cy="3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Quantifying the variability of a property </a:t>
            </a:r>
            <a:r>
              <a:rPr b="1" lang="en">
                <a:solidFill>
                  <a:srgbClr val="000000"/>
                </a:solidFill>
              </a:rPr>
              <a:t>Y</a:t>
            </a:r>
            <a:r>
              <a:rPr lang="en">
                <a:solidFill>
                  <a:srgbClr val="000000"/>
                </a:solidFill>
              </a:rPr>
              <a:t> using observations </a:t>
            </a:r>
            <a:r>
              <a:rPr b="1" lang="en">
                <a:solidFill>
                  <a:srgbClr val="000000"/>
                </a:solidFill>
              </a:rPr>
              <a:t>X</a:t>
            </a:r>
            <a:r>
              <a:rPr lang="en">
                <a:solidFill>
                  <a:srgbClr val="000000"/>
                </a:solidFill>
              </a:rPr>
              <a:t>, </a:t>
            </a:r>
            <a:r>
              <a:rPr lang="en" u="sng">
                <a:solidFill>
                  <a:srgbClr val="000000"/>
                </a:solidFill>
              </a:rPr>
              <a:t>considering interval uncertainty in </a:t>
            </a:r>
            <a:r>
              <a:rPr b="1" lang="en" u="sng">
                <a:solidFill>
                  <a:srgbClr val="000000"/>
                </a:solidFill>
              </a:rPr>
              <a:t>X</a:t>
            </a:r>
            <a:r>
              <a:rPr lang="en" u="sng">
                <a:solidFill>
                  <a:srgbClr val="000000"/>
                </a:solidFill>
              </a:rPr>
              <a:t>.</a:t>
            </a:r>
            <a:r>
              <a:rPr lang="en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69" name="Google Shape;36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7"/>
          <p:cNvSpPr/>
          <p:nvPr/>
        </p:nvSpPr>
        <p:spPr>
          <a:xfrm>
            <a:off x="989025" y="2126150"/>
            <a:ext cx="1690500" cy="1992600"/>
          </a:xfrm>
          <a:prstGeom prst="can">
            <a:avLst>
              <a:gd fmla="val 25000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7"/>
          <p:cNvSpPr/>
          <p:nvPr/>
        </p:nvSpPr>
        <p:spPr>
          <a:xfrm>
            <a:off x="3970128" y="2507413"/>
            <a:ext cx="823450" cy="1338075"/>
          </a:xfrm>
          <a:prstGeom prst="flowChartProcess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7"/>
          <p:cNvSpPr/>
          <p:nvPr/>
        </p:nvSpPr>
        <p:spPr>
          <a:xfrm>
            <a:off x="6082875" y="2292500"/>
            <a:ext cx="1510200" cy="1659900"/>
          </a:xfrm>
          <a:prstGeom prst="flowChartAlternateProcess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7"/>
          <p:cNvSpPr/>
          <p:nvPr/>
        </p:nvSpPr>
        <p:spPr>
          <a:xfrm>
            <a:off x="2679525" y="2979650"/>
            <a:ext cx="12906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5156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7"/>
          <p:cNvSpPr/>
          <p:nvPr/>
        </p:nvSpPr>
        <p:spPr>
          <a:xfrm>
            <a:off x="4793575" y="2979663"/>
            <a:ext cx="12906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5156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7"/>
          <p:cNvSpPr/>
          <p:nvPr/>
        </p:nvSpPr>
        <p:spPr>
          <a:xfrm>
            <a:off x="2770625" y="3718750"/>
            <a:ext cx="823450" cy="1338075"/>
          </a:xfrm>
          <a:prstGeom prst="flowChartProcess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7"/>
          <p:cNvSpPr/>
          <p:nvPr/>
        </p:nvSpPr>
        <p:spPr>
          <a:xfrm rot="2700000">
            <a:off x="3856610" y="3722637"/>
            <a:ext cx="314380" cy="1095026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55156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7"/>
          <p:cNvSpPr txBox="1"/>
          <p:nvPr/>
        </p:nvSpPr>
        <p:spPr>
          <a:xfrm>
            <a:off x="3954675" y="2398350"/>
            <a:ext cx="9966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</a:t>
            </a:r>
            <a:endParaRPr/>
          </a:p>
        </p:txBody>
      </p:sp>
      <p:sp>
        <p:nvSpPr>
          <p:cNvPr id="378" name="Google Shape;378;p37"/>
          <p:cNvSpPr txBox="1"/>
          <p:nvPr/>
        </p:nvSpPr>
        <p:spPr>
          <a:xfrm>
            <a:off x="2826525" y="3850100"/>
            <a:ext cx="9966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Targets</a:t>
            </a:r>
            <a:endParaRPr/>
          </a:p>
        </p:txBody>
      </p:sp>
      <p:sp>
        <p:nvSpPr>
          <p:cNvPr id="379" name="Google Shape;379;p37"/>
          <p:cNvSpPr txBox="1"/>
          <p:nvPr/>
        </p:nvSpPr>
        <p:spPr>
          <a:xfrm>
            <a:off x="1139725" y="2571750"/>
            <a:ext cx="15102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Measurements</a:t>
            </a:r>
            <a:endParaRPr/>
          </a:p>
        </p:txBody>
      </p:sp>
      <p:sp>
        <p:nvSpPr>
          <p:cNvPr id="380" name="Google Shape;380;p37"/>
          <p:cNvSpPr txBox="1"/>
          <p:nvPr/>
        </p:nvSpPr>
        <p:spPr>
          <a:xfrm>
            <a:off x="6317575" y="2410400"/>
            <a:ext cx="1219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Estimates</a:t>
            </a:r>
            <a:endParaRPr/>
          </a:p>
        </p:txBody>
      </p:sp>
      <p:sp>
        <p:nvSpPr>
          <p:cNvPr id="381" name="Google Shape;381;p37"/>
          <p:cNvSpPr txBox="1"/>
          <p:nvPr/>
        </p:nvSpPr>
        <p:spPr>
          <a:xfrm>
            <a:off x="5993125" y="1722200"/>
            <a:ext cx="18681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e.g. spatially-varying material properties</a:t>
            </a:r>
            <a:endParaRPr/>
          </a:p>
        </p:txBody>
      </p:sp>
      <p:sp>
        <p:nvSpPr>
          <p:cNvPr id="382" name="Google Shape;382;p37"/>
          <p:cNvSpPr/>
          <p:nvPr/>
        </p:nvSpPr>
        <p:spPr>
          <a:xfrm>
            <a:off x="7591775" y="2925650"/>
            <a:ext cx="6309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5156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7"/>
          <p:cNvSpPr txBox="1"/>
          <p:nvPr/>
        </p:nvSpPr>
        <p:spPr>
          <a:xfrm>
            <a:off x="8196925" y="2870450"/>
            <a:ext cx="8235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IFEM</a:t>
            </a:r>
            <a:endParaRPr sz="1800"/>
          </a:p>
        </p:txBody>
      </p:sp>
      <p:pic>
        <p:nvPicPr>
          <p:cNvPr descr="\{ \mathbf{X}_1, \mathbf{X}_2, \dots, \mathbf{X}_n \}&#10;\\&#10;\in \mathbb{IR}^{n \times d}" id="384" name="Google Shape;384;p37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025" y="2979650"/>
            <a:ext cx="1690500" cy="5663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{ \mathbf{\hat{Y}}_1, \mathbf{\hat{Y}}_2, \dots, \mathbf{\hat{Y}}_n \}&#10;\\&#10;\in \mathbb{IR}^{n }" id="385" name="Google Shape;385;p37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9624" y="2923520"/>
            <a:ext cx="1510200" cy="5059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{ \mathbf{Y}_1, \mathbf{Y}_2, \dots, \mathbf{Y}_n \}&#10;\\&#10;\in \mathbb{IR}^{n }" id="386" name="Google Shape;386;p37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0625" y="4659179"/>
            <a:ext cx="1290600" cy="4016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(\mathbf{X})" id="387" name="Google Shape;387;p37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6934" y="2979647"/>
            <a:ext cx="78527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7"/>
          <p:cNvSpPr txBox="1"/>
          <p:nvPr/>
        </p:nvSpPr>
        <p:spPr>
          <a:xfrm>
            <a:off x="2737600" y="2162300"/>
            <a:ext cx="14361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X</a:t>
            </a:r>
            <a:r>
              <a:rPr lang="en"/>
              <a:t> = [LB, UB]</a:t>
            </a:r>
            <a:endParaRPr/>
          </a:p>
        </p:txBody>
      </p:sp>
      <p:sp>
        <p:nvSpPr>
          <p:cNvPr id="389" name="Google Shape;389;p37"/>
          <p:cNvSpPr txBox="1"/>
          <p:nvPr/>
        </p:nvSpPr>
        <p:spPr>
          <a:xfrm>
            <a:off x="4136625" y="4569000"/>
            <a:ext cx="14361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</a:t>
            </a:r>
            <a:r>
              <a:rPr lang="en"/>
              <a:t> = [LB, UB]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8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Computational Aspects</a:t>
            </a:r>
            <a:endParaRPr sz="6000"/>
          </a:p>
        </p:txBody>
      </p:sp>
      <p:sp>
        <p:nvSpPr>
          <p:cNvPr id="395" name="Google Shape;395;p3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Part II</a:t>
            </a:r>
            <a:endParaRPr/>
          </a:p>
        </p:txBody>
      </p:sp>
      <p:sp>
        <p:nvSpPr>
          <p:cNvPr id="396" name="Google Shape;39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challenge with interval matrices in neural networks?</a:t>
            </a:r>
            <a:r>
              <a:rPr lang="en"/>
              <a:t> </a:t>
            </a:r>
            <a:endParaRPr/>
          </a:p>
        </p:txBody>
      </p:sp>
      <p:sp>
        <p:nvSpPr>
          <p:cNvPr id="402" name="Google Shape;402;p39"/>
          <p:cNvSpPr txBox="1"/>
          <p:nvPr>
            <p:ph idx="1" type="body"/>
          </p:nvPr>
        </p:nvSpPr>
        <p:spPr>
          <a:xfrm>
            <a:off x="311700" y="1519925"/>
            <a:ext cx="8520600" cy="30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For NN →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>
                <a:solidFill>
                  <a:srgbClr val="000000"/>
                </a:solidFill>
              </a:rPr>
              <a:t> Need a well-behaved loss function (Lipschitz </a:t>
            </a:r>
            <a:r>
              <a:rPr lang="en">
                <a:solidFill>
                  <a:srgbClr val="000000"/>
                </a:solidFill>
              </a:rPr>
              <a:t>continuous</a:t>
            </a:r>
            <a:r>
              <a:rPr lang="en">
                <a:solidFill>
                  <a:srgbClr val="000000"/>
                </a:solidFill>
              </a:rPr>
              <a:t>).</a:t>
            </a:r>
            <a:endParaRPr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For Intervals → Need to reduce interval dependency.</a:t>
            </a:r>
            <a:endParaRPr>
              <a:solidFill>
                <a:srgbClr val="000000"/>
              </a:solidFill>
            </a:endParaRPr>
          </a:p>
          <a:p>
            <a:pPr indent="-3175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Interval enclosure gets too wide when we have repeated expressions.</a:t>
            </a:r>
            <a:endParaRPr>
              <a:solidFill>
                <a:srgbClr val="000000"/>
              </a:solidFill>
            </a:endParaRPr>
          </a:p>
          <a:p>
            <a:pPr indent="-317500" lvl="2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lang="en">
                <a:solidFill>
                  <a:srgbClr val="000000"/>
                </a:solidFill>
              </a:rPr>
              <a:t>E.g. </a:t>
            </a:r>
            <a:r>
              <a:rPr b="1" lang="en">
                <a:solidFill>
                  <a:srgbClr val="000000"/>
                </a:solidFill>
              </a:rPr>
              <a:t>X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b="1" lang="en">
                <a:solidFill>
                  <a:srgbClr val="000000"/>
                </a:solidFill>
              </a:rPr>
              <a:t>X</a:t>
            </a:r>
            <a:r>
              <a:rPr lang="en">
                <a:solidFill>
                  <a:srgbClr val="000000"/>
                </a:solidFill>
              </a:rPr>
              <a:t> != </a:t>
            </a:r>
            <a:r>
              <a:rPr b="1" lang="en">
                <a:solidFill>
                  <a:srgbClr val="000000"/>
                </a:solidFill>
              </a:rPr>
              <a:t>X</a:t>
            </a:r>
            <a:r>
              <a:rPr baseline="30000" lang="en">
                <a:solidFill>
                  <a:srgbClr val="000000"/>
                </a:solidFill>
              </a:rPr>
              <a:t>2</a:t>
            </a:r>
            <a:endParaRPr baseline="300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Interval Dependency</a:t>
            </a:r>
            <a:endParaRPr/>
          </a:p>
        </p:txBody>
      </p:sp>
      <p:sp>
        <p:nvSpPr>
          <p:cNvPr id="409" name="Google Shape;409;p4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Interval dependency is the overestimation of the computation of a bound. </a:t>
            </a:r>
            <a:endParaRPr>
              <a:solidFill>
                <a:srgbClr val="000000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Occurs when interval variables appear more than once in an interval expression.</a:t>
            </a:r>
            <a:endParaRPr>
              <a:solidFill>
                <a:srgbClr val="000000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Major consideration when designing algorithms with intervals. </a:t>
            </a:r>
            <a:endParaRPr>
              <a:solidFill>
                <a:srgbClr val="000000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Cannot simply replace floating point computations with intervals. 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" name="Google Shape;41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8" y="1586000"/>
            <a:ext cx="4067175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0"/>
          <p:cNvSpPr txBox="1"/>
          <p:nvPr>
            <p:ph idx="2" type="body"/>
          </p:nvPr>
        </p:nvSpPr>
        <p:spPr>
          <a:xfrm>
            <a:off x="4832400" y="1152475"/>
            <a:ext cx="39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Interval multiplication: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Interval Dependency - Monotonic Functions</a:t>
            </a:r>
            <a:endParaRPr/>
          </a:p>
        </p:txBody>
      </p:sp>
      <p:sp>
        <p:nvSpPr>
          <p:cNvPr id="418" name="Google Shape;418;p4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Choose functions that are monotonic so that we can compute tight bounds.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0" name="Google Shape;42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2838" y="1664175"/>
            <a:ext cx="4067175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Interval multiplication: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descr=" \mathbf{X}^2 = [\underline{X}^2,  \overline{X}^2  ]&#10;\\&#10; \exp(\mathbf{X}) = [\exp(\underline{X}), \exp(\overline{X})  ]&#10;\\&#10; \mathbf{X}^{\frac{1}{2}}  = [\underline{X}^{\frac{1}{2}},  \overline{X}^{\frac{1}{2}}  ]~ \text{for}~ 0 &lt; X_0&#10;&#10;" id="422" name="Google Shape;422;p41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5275" y="1817450"/>
            <a:ext cx="2652742" cy="12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Background</a:t>
            </a:r>
            <a:endParaRPr sz="6000"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Interval Lipschitzness</a:t>
            </a:r>
            <a:endParaRPr/>
          </a:p>
        </p:txBody>
      </p:sp>
      <p:sp>
        <p:nvSpPr>
          <p:cNvPr id="428" name="Google Shape;428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Interval functions are Lipschitz </a:t>
            </a:r>
            <a:r>
              <a:rPr lang="en">
                <a:solidFill>
                  <a:srgbClr val="000000"/>
                </a:solidFill>
              </a:rPr>
              <a:t>continuous</a:t>
            </a:r>
            <a:r>
              <a:rPr lang="en">
                <a:solidFill>
                  <a:srgbClr val="000000"/>
                </a:solidFill>
              </a:rPr>
              <a:t> if they are </a:t>
            </a:r>
            <a:r>
              <a:rPr i="1" lang="en">
                <a:solidFill>
                  <a:srgbClr val="000000"/>
                </a:solidFill>
              </a:rPr>
              <a:t>united extensions </a:t>
            </a:r>
            <a:r>
              <a:rPr lang="en">
                <a:solidFill>
                  <a:srgbClr val="000000"/>
                </a:solidFill>
              </a:rPr>
              <a:t>of a real-valued function. </a:t>
            </a:r>
            <a:endParaRPr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Examples: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Choosing a real-valued Lipschitz function guarantees a Lipchitz interval function! </a:t>
            </a:r>
            <a:endParaRPr>
              <a:solidFill>
                <a:srgbClr val="FF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 \mathbf{X}^2 = [\underline{X}^2,  \overline{X}^2  ]&#10;\\&#10; \exp(\mathbf{X}) = [\exp(\underline{X}), \exp(\overline{X})  ]&#10;\\&#10; \mathbf{X}^{\frac{1}{2}}  = [\underline{X}^{\frac{1}{2}},  \overline{X}^{\frac{1}{2}}  ]~ \text{for}~ 0 &lt; X_0&#10;&#10;" id="430" name="Google Shape;430;p4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6300" y="2123600"/>
            <a:ext cx="2652742" cy="12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Property: Isotonic Inclusion of Interval Functions</a:t>
            </a:r>
            <a:endParaRPr/>
          </a:p>
        </p:txBody>
      </p:sp>
      <p:sp>
        <p:nvSpPr>
          <p:cNvPr id="436" name="Google Shape;436;p43"/>
          <p:cNvSpPr txBox="1"/>
          <p:nvPr>
            <p:ph idx="1" type="body"/>
          </p:nvPr>
        </p:nvSpPr>
        <p:spPr>
          <a:xfrm>
            <a:off x="311700" y="1408175"/>
            <a:ext cx="8520600" cy="31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Isotonic inclusion guarantees that an interval extension function </a:t>
            </a:r>
            <a:r>
              <a:rPr i="1" lang="en">
                <a:solidFill>
                  <a:srgbClr val="000000"/>
                </a:solidFill>
              </a:rPr>
              <a:t>F</a:t>
            </a:r>
            <a:r>
              <a:rPr lang="en">
                <a:solidFill>
                  <a:srgbClr val="000000"/>
                </a:solidFill>
              </a:rPr>
              <a:t> contains the exact upper and lower bounds of a real-valued function </a:t>
            </a:r>
            <a:r>
              <a:rPr i="1" lang="en">
                <a:solidFill>
                  <a:srgbClr val="000000"/>
                </a:solidFill>
              </a:rPr>
              <a:t>f.</a:t>
            </a:r>
            <a:endParaRPr i="1"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Guaranteed bounds but still need to reduce interval dependency. 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37" name="Google Shape;437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DINN </a:t>
            </a:r>
            <a:endParaRPr/>
          </a:p>
        </p:txBody>
      </p:sp>
      <p:sp>
        <p:nvSpPr>
          <p:cNvPr id="443" name="Google Shape;443;p4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DINN is a predictive model </a:t>
            </a:r>
            <a:r>
              <a:rPr i="1" lang="en">
                <a:solidFill>
                  <a:srgbClr val="000000"/>
                </a:solidFill>
              </a:rPr>
              <a:t>F </a:t>
            </a:r>
            <a:r>
              <a:rPr lang="en">
                <a:solidFill>
                  <a:srgbClr val="000000"/>
                </a:solidFill>
              </a:rPr>
              <a:t>in regression setting</a:t>
            </a:r>
            <a:r>
              <a:rPr lang="en"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NP-hard for intervals.</a:t>
            </a:r>
            <a:endParaRPr>
              <a:solidFill>
                <a:srgbClr val="000000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To fit (train) the DINN:</a:t>
            </a:r>
            <a:endParaRPr>
              <a:solidFill>
                <a:srgbClr val="000000"/>
              </a:solidFill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>
                <a:solidFill>
                  <a:srgbClr val="000000"/>
                </a:solidFill>
              </a:rPr>
              <a:t>Need a training dataset with n examples.</a:t>
            </a:r>
            <a:endParaRPr>
              <a:solidFill>
                <a:srgbClr val="000000"/>
              </a:solidFill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>
                <a:solidFill>
                  <a:srgbClr val="000000"/>
                </a:solidFill>
              </a:rPr>
              <a:t>Each example has </a:t>
            </a:r>
            <a:r>
              <a:rPr i="1" lang="en">
                <a:solidFill>
                  <a:srgbClr val="000000"/>
                </a:solidFill>
              </a:rPr>
              <a:t>d </a:t>
            </a:r>
            <a:r>
              <a:rPr lang="en">
                <a:solidFill>
                  <a:srgbClr val="000000"/>
                </a:solidFill>
              </a:rPr>
              <a:t>dimensionality</a:t>
            </a:r>
            <a:endParaRPr>
              <a:solidFill>
                <a:srgbClr val="000000"/>
              </a:solidFill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: [\underline{X},\overline{X} ] \rightarrow [\underline{Y},\overline{Y} ]  \in \mathbb{IR}" id="445" name="Google Shape;445;p4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550" y="1806625"/>
            <a:ext cx="264605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</a:rPr>
              <a:t>Learning</a:t>
            </a:r>
            <a:r>
              <a:rPr lang="en" sz="1800">
                <a:solidFill>
                  <a:srgbClr val="000000"/>
                </a:solidFill>
              </a:rPr>
              <a:t> of function </a:t>
            </a:r>
            <a:r>
              <a:rPr b="1" lang="en" sz="1800">
                <a:solidFill>
                  <a:srgbClr val="000000"/>
                </a:solidFill>
              </a:rPr>
              <a:t>Y</a:t>
            </a:r>
            <a:r>
              <a:rPr lang="en" sz="1800">
                <a:solidFill>
                  <a:srgbClr val="000000"/>
                </a:solidFill>
              </a:rPr>
              <a:t> by minimizing a loss (error) function</a:t>
            </a:r>
            <a:endParaRPr sz="1800"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Mean Square Error for regression (monotonic!)</a:t>
            </a:r>
            <a:endParaRPr sz="1800"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 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\mathcal{L}(\hat{F}(\mathbf{X}_{i}), \mathbf{Y}_i;\mathbf{W})" id="447" name="Google Shape;447;p44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5950" y="1855988"/>
            <a:ext cx="1604726" cy="2948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cal{T} = \{ (\mathbf{X}_1, \mathbf{Y}_1),   (\mathbf{X}_2, \mathbf{Y}_2),  \dots, (\mathbf{X}_n, \mathbf{Y}_n) \}" id="448" name="Google Shape;448;p44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100" y="3402225"/>
            <a:ext cx="3999900" cy="274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DINN: training set</a:t>
            </a:r>
            <a:endParaRPr/>
          </a:p>
        </p:txBody>
      </p:sp>
      <p:sp>
        <p:nvSpPr>
          <p:cNvPr id="454" name="Google Shape;454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\mathbf{X} \in \mathbb{IR}^{n \times d}" id="456" name="Google Shape;456;p4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3513" y="3902050"/>
            <a:ext cx="1962022" cy="483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bf{Y}\in \mathbb{IR}^n" id="457" name="Google Shape;457;p45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2022" y="3946828"/>
            <a:ext cx="152115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475" y="2170800"/>
            <a:ext cx="689610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45"/>
          <p:cNvSpPr/>
          <p:nvPr/>
        </p:nvSpPr>
        <p:spPr>
          <a:xfrm>
            <a:off x="2353650" y="1799725"/>
            <a:ext cx="4328400" cy="2057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45"/>
          <p:cNvSpPr/>
          <p:nvPr/>
        </p:nvSpPr>
        <p:spPr>
          <a:xfrm>
            <a:off x="6814425" y="1831825"/>
            <a:ext cx="1118100" cy="2057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45"/>
          <p:cNvSpPr txBox="1"/>
          <p:nvPr/>
        </p:nvSpPr>
        <p:spPr>
          <a:xfrm>
            <a:off x="3899100" y="1468863"/>
            <a:ext cx="17913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</a:rPr>
              <a:t>Features</a:t>
            </a:r>
            <a:endParaRPr sz="1600">
              <a:solidFill>
                <a:srgbClr val="FF0000"/>
              </a:solidFill>
            </a:endParaRPr>
          </a:p>
        </p:txBody>
      </p:sp>
      <p:sp>
        <p:nvSpPr>
          <p:cNvPr id="462" name="Google Shape;462;p45"/>
          <p:cNvSpPr txBox="1"/>
          <p:nvPr/>
        </p:nvSpPr>
        <p:spPr>
          <a:xfrm>
            <a:off x="6878775" y="1468863"/>
            <a:ext cx="9894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</a:rPr>
              <a:t>Targets</a:t>
            </a:r>
            <a:r>
              <a:rPr lang="en">
                <a:solidFill>
                  <a:srgbClr val="0000FF"/>
                </a:solidFill>
              </a:rPr>
              <a:t> 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descr="\mathcal{T} = \{ (\mathbf{X}_1, \mathbf{Y}_1),   (\mathbf{X}_2, \mathbf{Y}_2),  \dots, (\mathbf{X}_n, \mathbf{Y}_n) \}" id="463" name="Google Shape;463;p45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1175" y="1152475"/>
            <a:ext cx="3999900" cy="274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DINN Training</a:t>
            </a:r>
            <a:endParaRPr/>
          </a:p>
        </p:txBody>
      </p:sp>
      <p:sp>
        <p:nvSpPr>
          <p:cNvPr id="469" name="Google Shape;469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Steps for training the network: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Compute the loss at each training epoch via forward propagation.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Compute the gradient of the loss w.r.t. The model parameters </a:t>
            </a:r>
            <a:r>
              <a:rPr b="1" lang="en">
                <a:solidFill>
                  <a:srgbClr val="000000"/>
                </a:solidFill>
              </a:rPr>
              <a:t>W </a:t>
            </a:r>
            <a:r>
              <a:rPr lang="en">
                <a:solidFill>
                  <a:srgbClr val="000000"/>
                </a:solidFill>
              </a:rPr>
              <a:t>via Backpropagation.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>
                <a:solidFill>
                  <a:srgbClr val="000000"/>
                </a:solidFill>
              </a:rPr>
              <a:t>Minimize the loss function via mini batch stochastic gradient descent. </a:t>
            </a:r>
            <a:endParaRPr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70" name="Google Shape;470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 Propagation Algorithm</a:t>
            </a:r>
            <a:endParaRPr/>
          </a:p>
        </p:txBody>
      </p:sp>
      <p:sp>
        <p:nvSpPr>
          <p:cNvPr id="476" name="Google Shape;476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8" name="Google Shape;47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850" y="1152475"/>
            <a:ext cx="7405925" cy="286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7"/>
          <p:cNvPicPr preferRelativeResize="0"/>
          <p:nvPr/>
        </p:nvPicPr>
        <p:blipFill rotWithShape="1">
          <a:blip r:embed="rId4">
            <a:alphaModFix/>
          </a:blip>
          <a:srcRect b="0" l="0" r="0" t="18427"/>
          <a:stretch/>
        </p:blipFill>
        <p:spPr>
          <a:xfrm>
            <a:off x="2252425" y="2503175"/>
            <a:ext cx="4572000" cy="216005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47"/>
          <p:cNvSpPr txBox="1"/>
          <p:nvPr/>
        </p:nvSpPr>
        <p:spPr>
          <a:xfrm>
            <a:off x="3738675" y="2730300"/>
            <a:ext cx="19647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 = ReLU = max(</a:t>
            </a:r>
            <a:r>
              <a:rPr b="1" lang="en"/>
              <a:t>o</a:t>
            </a:r>
            <a:r>
              <a:rPr b="1" baseline="30000" i="1" lang="en"/>
              <a:t>(l)</a:t>
            </a:r>
            <a:r>
              <a:rPr lang="en"/>
              <a:t>,0)</a:t>
            </a:r>
            <a:endParaRPr/>
          </a:p>
        </p:txBody>
      </p:sp>
      <p:pic>
        <p:nvPicPr>
          <p:cNvPr id="481" name="Google Shape;48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7100" y="1970375"/>
            <a:ext cx="2907700" cy="15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Backpropagation</a:t>
            </a:r>
            <a:r>
              <a:rPr lang="en"/>
              <a:t> Algorithm</a:t>
            </a:r>
            <a:endParaRPr/>
          </a:p>
        </p:txBody>
      </p:sp>
      <p:sp>
        <p:nvSpPr>
          <p:cNvPr id="487" name="Google Shape;487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9" name="Google Shape;4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25" y="1017725"/>
            <a:ext cx="8431050" cy="299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Mini-batch SGD </a:t>
            </a:r>
            <a:endParaRPr/>
          </a:p>
        </p:txBody>
      </p:sp>
      <p:sp>
        <p:nvSpPr>
          <p:cNvPr id="495" name="Google Shape;495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Optimization is done via stochastic gradient descent	</a:t>
            </a:r>
            <a:endParaRPr>
              <a:solidFill>
                <a:srgbClr val="000000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Update rule: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\mathbf{W}_{k+1} = \mathbf{W}_{k} - \nabla_\mathbf{W} \mathcal{L}( \hat{F}(\mathbf{X}_{i}), \mathbf{Y}_i)" id="497" name="Google Shape;497;p49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200" y="1835900"/>
            <a:ext cx="4089376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Regularization</a:t>
            </a:r>
            <a:endParaRPr/>
          </a:p>
        </p:txBody>
      </p:sp>
      <p:sp>
        <p:nvSpPr>
          <p:cNvPr id="503" name="Google Shape;503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Prevents overfitting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Stabilizes solution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Very important for intervals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Currently using L1 and L2 regularization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04" name="Google Shape;504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Experiments: UCI Concrete 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5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5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Network Hyperparameters: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>
                <a:solidFill>
                  <a:srgbClr val="000000"/>
                </a:solidFill>
              </a:rPr>
              <a:t>Hidden Dimensions: H1 = 128, H2 = 64, H3 = 16.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>
                <a:solidFill>
                  <a:srgbClr val="000000"/>
                </a:solidFill>
              </a:rPr>
              <a:t>Mini-batch size = 10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>
                <a:solidFill>
                  <a:srgbClr val="000000"/>
                </a:solidFill>
              </a:rPr>
              <a:t>Learning Rate = 0.005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>
                <a:solidFill>
                  <a:srgbClr val="000000"/>
                </a:solidFill>
              </a:rPr>
              <a:t>L2 regularization.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>
                <a:solidFill>
                  <a:srgbClr val="000000"/>
                </a:solidFill>
              </a:rPr>
              <a:t>Features: 8 chemical/physical measurements.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>
                <a:solidFill>
                  <a:srgbClr val="000000"/>
                </a:solidFill>
              </a:rPr>
              <a:t>Targets: Concrete </a:t>
            </a:r>
            <a:r>
              <a:rPr lang="en">
                <a:solidFill>
                  <a:srgbClr val="000000"/>
                </a:solidFill>
              </a:rPr>
              <a:t>Strength</a:t>
            </a:r>
            <a:r>
              <a:rPr lang="en">
                <a:solidFill>
                  <a:srgbClr val="000000"/>
                </a:solidFill>
              </a:rPr>
              <a:t>.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513" name="Google Shape;51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450" y="1472700"/>
            <a:ext cx="4384626" cy="244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Computational Solid Mechanics in Civil Engineering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000000"/>
                </a:solidFill>
              </a:rPr>
              <a:t>The </a:t>
            </a:r>
            <a:r>
              <a:rPr i="1" lang="en">
                <a:solidFill>
                  <a:srgbClr val="000000"/>
                </a:solidFill>
              </a:rPr>
              <a:t>system</a:t>
            </a:r>
            <a:r>
              <a:rPr lang="en">
                <a:solidFill>
                  <a:srgbClr val="000000"/>
                </a:solidFill>
              </a:rPr>
              <a:t> consists of a structure or domain that undergoes some applied stress or vibration.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9" name="Google Shape;8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175" y="1854373"/>
            <a:ext cx="4228800" cy="28219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6720475" y="4309175"/>
            <a:ext cx="15393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 credit: </a:t>
            </a:r>
            <a:r>
              <a:rPr i="1" lang="en"/>
              <a:t>Archinect</a:t>
            </a:r>
            <a:endParaRPr i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Experiments: UCI Concrete 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Input uncertainty: input x 10e-3 radius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Predicted uncertainty: 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Mean upper bound: 20% of target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Mean lower bound: 15% of target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20" name="Google Shape;520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Structural Health Monitoring data 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Forward problem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Inverse problem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Deep Interval Recurrent Neural Network with LSTM units	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For sequences of data involving long-term dependencies.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Different regularization methods	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Dropout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Decision-making under uncertainty for autonomous systems: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Reinforcement Learning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27" name="Google Shape;527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Twitter: @davidbtncourt</a:t>
            </a:r>
            <a:endParaRPr/>
          </a:p>
        </p:txBody>
      </p:sp>
      <p:sp>
        <p:nvSpPr>
          <p:cNvPr id="533" name="Google Shape;533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Computational Solid Mechanics in Civil Engineering</a:t>
            </a:r>
            <a:endParaRPr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000000"/>
                </a:solidFill>
              </a:rPr>
              <a:t>The finite element method (FEM) is typically used in computational solid mechanics to find the system’s response.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8" name="Google Shape;9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550" y="2101700"/>
            <a:ext cx="3026800" cy="208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 rotWithShape="1">
          <a:blip r:embed="rId4">
            <a:alphaModFix/>
          </a:blip>
          <a:srcRect b="6224" l="1369" r="51404" t="14075"/>
          <a:stretch/>
        </p:blipFill>
        <p:spPr>
          <a:xfrm>
            <a:off x="4572000" y="1974800"/>
            <a:ext cx="3026800" cy="285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FEM input and outputs</a:t>
            </a:r>
            <a:endParaRPr/>
          </a:p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000000"/>
                </a:solidFill>
              </a:rPr>
              <a:t>Inputs:</a:t>
            </a:r>
            <a:endParaRPr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">
                <a:solidFill>
                  <a:srgbClr val="000000"/>
                </a:solidFill>
              </a:rPr>
              <a:t>Material properties</a:t>
            </a:r>
            <a:endParaRPr>
              <a:solidFill>
                <a:srgbClr val="000000"/>
              </a:solidFill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>
                <a:solidFill>
                  <a:srgbClr val="000000"/>
                </a:solidFill>
              </a:rPr>
              <a:t>Support conditions	</a:t>
            </a:r>
            <a:endParaRPr>
              <a:solidFill>
                <a:srgbClr val="000000"/>
              </a:solidFill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>
                <a:solidFill>
                  <a:srgbClr val="000000"/>
                </a:solidFill>
              </a:rPr>
              <a:t>Applied pressure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7" name="Google Shape;10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 rotWithShape="1">
          <a:blip r:embed="rId3">
            <a:alphaModFix/>
          </a:blip>
          <a:srcRect b="0" l="0" r="0" t="7045"/>
          <a:stretch/>
        </p:blipFill>
        <p:spPr>
          <a:xfrm>
            <a:off x="1480525" y="2397675"/>
            <a:ext cx="5562600" cy="2278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" name="Google Shape;109;p18"/>
          <p:cNvCxnSpPr/>
          <p:nvPr/>
        </p:nvCxnSpPr>
        <p:spPr>
          <a:xfrm>
            <a:off x="2152850" y="2725400"/>
            <a:ext cx="1190400" cy="490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" name="Google Shape;110;p18"/>
          <p:cNvSpPr txBox="1"/>
          <p:nvPr>
            <p:ph idx="2" type="body"/>
          </p:nvPr>
        </p:nvSpPr>
        <p:spPr>
          <a:xfrm>
            <a:off x="4832400" y="124682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Outputs: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>
                <a:solidFill>
                  <a:srgbClr val="000000"/>
                </a:solidFill>
              </a:rPr>
              <a:t>Displacements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>
                <a:solidFill>
                  <a:srgbClr val="000000"/>
                </a:solidFill>
              </a:rPr>
              <a:t>Stresses	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>
                <a:solidFill>
                  <a:srgbClr val="000000"/>
                </a:solidFill>
              </a:rPr>
              <a:t>Vibration frequencies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1073425" y="2475175"/>
            <a:ext cx="127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FE Mesh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The research problem:</a:t>
            </a:r>
            <a:r>
              <a:rPr lang="en"/>
              <a:t> </a:t>
            </a:r>
            <a:r>
              <a:rPr i="1" lang="en"/>
              <a:t>Quantifying spatiotemporal uncertainty in systems inputs</a:t>
            </a:r>
            <a:endParaRPr i="1"/>
          </a:p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311700" y="1426300"/>
            <a:ext cx="8520600" cy="31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000000"/>
                </a:solidFill>
              </a:rPr>
              <a:t>Many times in civil engineering we lack enough knowledge about the system inputs.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8" name="Google Shape;11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19"/>
          <p:cNvPicPr preferRelativeResize="0"/>
          <p:nvPr/>
        </p:nvPicPr>
        <p:blipFill rotWithShape="1">
          <a:blip r:embed="rId3">
            <a:alphaModFix/>
          </a:blip>
          <a:srcRect b="0" l="0" r="0" t="7045"/>
          <a:stretch/>
        </p:blipFill>
        <p:spPr>
          <a:xfrm>
            <a:off x="1480525" y="2285800"/>
            <a:ext cx="5562600" cy="23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/>
        </p:nvSpPr>
        <p:spPr>
          <a:xfrm>
            <a:off x="6112150" y="2022575"/>
            <a:ext cx="18306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Variation of material properties is uncertain 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121" name="Google Shape;121;p19"/>
          <p:cNvCxnSpPr>
            <a:stCxn id="120" idx="1"/>
          </p:cNvCxnSpPr>
          <p:nvPr/>
        </p:nvCxnSpPr>
        <p:spPr>
          <a:xfrm flipH="1">
            <a:off x="4557850" y="2413475"/>
            <a:ext cx="1554300" cy="877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" name="Google Shape;122;p19"/>
          <p:cNvSpPr txBox="1"/>
          <p:nvPr/>
        </p:nvSpPr>
        <p:spPr>
          <a:xfrm>
            <a:off x="749825" y="2022575"/>
            <a:ext cx="18306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Variation of applied pressure is uncertain 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123" name="Google Shape;123;p19"/>
          <p:cNvCxnSpPr>
            <a:stCxn id="122" idx="3"/>
          </p:cNvCxnSpPr>
          <p:nvPr/>
        </p:nvCxnSpPr>
        <p:spPr>
          <a:xfrm>
            <a:off x="2580425" y="2413475"/>
            <a:ext cx="1173000" cy="896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" name="Google Shape;124;p19"/>
          <p:cNvSpPr txBox="1"/>
          <p:nvPr/>
        </p:nvSpPr>
        <p:spPr>
          <a:xfrm>
            <a:off x="6406175" y="3706350"/>
            <a:ext cx="18306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Variation of support conditions is uncertain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125" name="Google Shape;125;p19"/>
          <p:cNvCxnSpPr>
            <a:stCxn id="124" idx="1"/>
          </p:cNvCxnSpPr>
          <p:nvPr/>
        </p:nvCxnSpPr>
        <p:spPr>
          <a:xfrm rot="10800000">
            <a:off x="5488475" y="3214350"/>
            <a:ext cx="917700" cy="882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Uncertainty in civil engineering systems</a:t>
            </a:r>
            <a:endParaRPr/>
          </a:p>
        </p:txBody>
      </p:sp>
      <p:sp>
        <p:nvSpPr>
          <p:cNvPr id="131" name="Google Shape;131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Not modeling uncertainty properly can </a:t>
            </a:r>
            <a:r>
              <a:rPr lang="en" sz="2000">
                <a:solidFill>
                  <a:srgbClr val="000000"/>
                </a:solidFill>
              </a:rPr>
              <a:t>lead to: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Catastrophic events.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Inaccurate</a:t>
            </a:r>
            <a:r>
              <a:rPr lang="en" sz="2000">
                <a:solidFill>
                  <a:srgbClr val="000000"/>
                </a:solidFill>
              </a:rPr>
              <a:t> expectations of systems performance.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Increased engineering schedules and costs.</a:t>
            </a:r>
            <a:endParaRPr sz="20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In the context of computational mechanics: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Uncertainty can be spatially-varying and/or temporally varying. </a:t>
            </a:r>
            <a:endParaRPr sz="2000"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sz="2000">
                <a:solidFill>
                  <a:srgbClr val="000000"/>
                </a:solidFill>
              </a:rPr>
              <a:t>Loadings, materials, boundary conditions.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3" name="Google Shape;13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0"/>
          <p:cNvSpPr/>
          <p:nvPr/>
        </p:nvSpPr>
        <p:spPr>
          <a:xfrm>
            <a:off x="4889225" y="2117450"/>
            <a:ext cx="3681900" cy="1876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Uncertainty in civil engineering systems</a:t>
            </a:r>
            <a:endParaRPr/>
          </a:p>
        </p:txBody>
      </p:sp>
      <p:sp>
        <p:nvSpPr>
          <p:cNvPr id="140" name="Google Shape;14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18188"/>
            <a:ext cx="3779074" cy="250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3174" y="1170125"/>
            <a:ext cx="4748427" cy="267099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